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73" r:id="rId2"/>
    <p:sldId id="278" r:id="rId3"/>
    <p:sldId id="276" r:id="rId4"/>
    <p:sldId id="264" r:id="rId5"/>
    <p:sldId id="258" r:id="rId6"/>
    <p:sldId id="269" r:id="rId7"/>
    <p:sldId id="275" r:id="rId8"/>
  </p:sldIdLst>
  <p:sldSz cx="9144000" cy="6858000" type="screen4x3"/>
  <p:notesSz cx="6805613" cy="99393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557"/>
    <a:srgbClr val="7FF9A5"/>
    <a:srgbClr val="99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1B8099-610E-4EB4-A333-A0C0A41F5D4C}" v="502" dt="2022-04-27T14:18:14.6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86226" autoAdjust="0"/>
  </p:normalViewPr>
  <p:slideViewPr>
    <p:cSldViewPr>
      <p:cViewPr varScale="1">
        <p:scale>
          <a:sx n="74" d="100"/>
          <a:sy n="74" d="100"/>
        </p:scale>
        <p:origin x="145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hard Walser" userId="92b88e31a3275e3f" providerId="LiveId" clId="{6D1B8099-610E-4EB4-A333-A0C0A41F5D4C}"/>
    <pc:docChg chg="undo custSel modSld">
      <pc:chgData name="Gerhard Walser" userId="92b88e31a3275e3f" providerId="LiveId" clId="{6D1B8099-610E-4EB4-A333-A0C0A41F5D4C}" dt="2022-04-27T14:20:05.082" v="1155" actId="20577"/>
      <pc:docMkLst>
        <pc:docMk/>
      </pc:docMkLst>
      <pc:sldChg chg="modSp modNotesTx">
        <pc:chgData name="Gerhard Walser" userId="92b88e31a3275e3f" providerId="LiveId" clId="{6D1B8099-610E-4EB4-A333-A0C0A41F5D4C}" dt="2022-04-27T14:16:46.943" v="1058" actId="20577"/>
        <pc:sldMkLst>
          <pc:docMk/>
          <pc:sldMk cId="0" sldId="258"/>
        </pc:sldMkLst>
        <pc:spChg chg="mod">
          <ac:chgData name="Gerhard Walser" userId="92b88e31a3275e3f" providerId="LiveId" clId="{6D1B8099-610E-4EB4-A333-A0C0A41F5D4C}" dt="2022-04-27T14:06:59.827" v="749" actId="20577"/>
          <ac:spMkLst>
            <pc:docMk/>
            <pc:sldMk cId="0" sldId="258"/>
            <ac:spMk id="5123" creationId="{474E5AD4-6854-4C7D-82FF-A743E3484723}"/>
          </ac:spMkLst>
        </pc:spChg>
      </pc:sldChg>
      <pc:sldChg chg="addSp delSp modSp mod modAnim modNotesTx">
        <pc:chgData name="Gerhard Walser" userId="92b88e31a3275e3f" providerId="LiveId" clId="{6D1B8099-610E-4EB4-A333-A0C0A41F5D4C}" dt="2022-04-27T14:13:14.202" v="795" actId="20577"/>
        <pc:sldMkLst>
          <pc:docMk/>
          <pc:sldMk cId="0" sldId="264"/>
        </pc:sldMkLst>
        <pc:spChg chg="mod">
          <ac:chgData name="Gerhard Walser" userId="92b88e31a3275e3f" providerId="LiveId" clId="{6D1B8099-610E-4EB4-A333-A0C0A41F5D4C}" dt="2022-04-27T13:40:17.737" v="359" actId="14100"/>
          <ac:spMkLst>
            <pc:docMk/>
            <pc:sldMk cId="0" sldId="264"/>
            <ac:spMk id="4099" creationId="{07DC03D6-9F08-4976-B74D-DD35AF7F4F91}"/>
          </ac:spMkLst>
        </pc:spChg>
        <pc:picChg chg="add del mod">
          <ac:chgData name="Gerhard Walser" userId="92b88e31a3275e3f" providerId="LiveId" clId="{6D1B8099-610E-4EB4-A333-A0C0A41F5D4C}" dt="2022-04-27T13:40:07.223" v="357" actId="478"/>
          <ac:picMkLst>
            <pc:docMk/>
            <pc:sldMk cId="0" sldId="264"/>
            <ac:picMk id="3" creationId="{DC0D7287-6C8A-495E-A479-048B03C2E88A}"/>
          </ac:picMkLst>
        </pc:picChg>
        <pc:picChg chg="del">
          <ac:chgData name="Gerhard Walser" userId="92b88e31a3275e3f" providerId="LiveId" clId="{6D1B8099-610E-4EB4-A333-A0C0A41F5D4C}" dt="2022-04-27T13:37:09.401" v="353" actId="478"/>
          <ac:picMkLst>
            <pc:docMk/>
            <pc:sldMk cId="0" sldId="264"/>
            <ac:picMk id="4" creationId="{582DAEF8-1500-4238-B739-91353D3D77C5}"/>
          </ac:picMkLst>
        </pc:picChg>
        <pc:picChg chg="add mod">
          <ac:chgData name="Gerhard Walser" userId="92b88e31a3275e3f" providerId="LiveId" clId="{6D1B8099-610E-4EB4-A333-A0C0A41F5D4C}" dt="2022-04-27T13:46:53.162" v="372" actId="14100"/>
          <ac:picMkLst>
            <pc:docMk/>
            <pc:sldMk cId="0" sldId="264"/>
            <ac:picMk id="6" creationId="{FB568669-45D5-4105-857B-86C1BE19E1E4}"/>
          </ac:picMkLst>
        </pc:picChg>
      </pc:sldChg>
      <pc:sldChg chg="modSp modAnim modNotesTx">
        <pc:chgData name="Gerhard Walser" userId="92b88e31a3275e3f" providerId="LiveId" clId="{6D1B8099-610E-4EB4-A333-A0C0A41F5D4C}" dt="2022-04-27T14:20:05.082" v="1155" actId="20577"/>
        <pc:sldMkLst>
          <pc:docMk/>
          <pc:sldMk cId="0" sldId="269"/>
        </pc:sldMkLst>
        <pc:spChg chg="mod">
          <ac:chgData name="Gerhard Walser" userId="92b88e31a3275e3f" providerId="LiveId" clId="{6D1B8099-610E-4EB4-A333-A0C0A41F5D4C}" dt="2022-04-27T14:18:14.666" v="1072" actId="20577"/>
          <ac:spMkLst>
            <pc:docMk/>
            <pc:sldMk cId="0" sldId="269"/>
            <ac:spMk id="6147" creationId="{2AB8506B-83B2-47E3-A8B6-ADE65821AD0D}"/>
          </ac:spMkLst>
        </pc:spChg>
      </pc:sldChg>
      <pc:sldChg chg="modSp mod">
        <pc:chgData name="Gerhard Walser" userId="92b88e31a3275e3f" providerId="LiveId" clId="{6D1B8099-610E-4EB4-A333-A0C0A41F5D4C}" dt="2022-04-27T06:53:02.508" v="2" actId="113"/>
        <pc:sldMkLst>
          <pc:docMk/>
          <pc:sldMk cId="0" sldId="273"/>
        </pc:sldMkLst>
        <pc:spChg chg="mod">
          <ac:chgData name="Gerhard Walser" userId="92b88e31a3275e3f" providerId="LiveId" clId="{6D1B8099-610E-4EB4-A333-A0C0A41F5D4C}" dt="2022-04-27T06:53:02.508" v="2" actId="113"/>
          <ac:spMkLst>
            <pc:docMk/>
            <pc:sldMk cId="0" sldId="273"/>
            <ac:spMk id="2050" creationId="{75017C24-1856-4B71-A4FC-D585CEF791FE}"/>
          </ac:spMkLst>
        </pc:spChg>
      </pc:sldChg>
      <pc:sldChg chg="modSp mod">
        <pc:chgData name="Gerhard Walser" userId="92b88e31a3275e3f" providerId="LiveId" clId="{6D1B8099-610E-4EB4-A333-A0C0A41F5D4C}" dt="2022-04-27T13:53:20.466" v="580" actId="14100"/>
        <pc:sldMkLst>
          <pc:docMk/>
          <pc:sldMk cId="0" sldId="275"/>
        </pc:sldMkLst>
        <pc:picChg chg="mod">
          <ac:chgData name="Gerhard Walser" userId="92b88e31a3275e3f" providerId="LiveId" clId="{6D1B8099-610E-4EB4-A333-A0C0A41F5D4C}" dt="2022-04-27T13:53:20.466" v="580" actId="14100"/>
          <ac:picMkLst>
            <pc:docMk/>
            <pc:sldMk cId="0" sldId="275"/>
            <ac:picMk id="3" creationId="{FC8120FA-3FB0-47B3-8C24-1818C05DAE49}"/>
          </ac:picMkLst>
        </pc:picChg>
      </pc:sldChg>
      <pc:sldChg chg="modSp mod">
        <pc:chgData name="Gerhard Walser" userId="92b88e31a3275e3f" providerId="LiveId" clId="{6D1B8099-610E-4EB4-A333-A0C0A41F5D4C}" dt="2022-04-27T14:05:36.787" v="738" actId="20577"/>
        <pc:sldMkLst>
          <pc:docMk/>
          <pc:sldMk cId="0" sldId="276"/>
        </pc:sldMkLst>
        <pc:spChg chg="mod">
          <ac:chgData name="Gerhard Walser" userId="92b88e31a3275e3f" providerId="LiveId" clId="{6D1B8099-610E-4EB4-A333-A0C0A41F5D4C}" dt="2022-04-27T14:05:36.787" v="738" actId="20577"/>
          <ac:spMkLst>
            <pc:docMk/>
            <pc:sldMk cId="0" sldId="276"/>
            <ac:spMk id="3075" creationId="{48B865B9-B589-4D3A-A14D-C21EF440B6E4}"/>
          </ac:spMkLst>
        </pc:spChg>
      </pc:sldChg>
      <pc:sldChg chg="addSp delSp modSp mod modNotesTx">
        <pc:chgData name="Gerhard Walser" userId="92b88e31a3275e3f" providerId="LiveId" clId="{6D1B8099-610E-4EB4-A333-A0C0A41F5D4C}" dt="2022-04-27T13:54:57.588" v="582" actId="14100"/>
        <pc:sldMkLst>
          <pc:docMk/>
          <pc:sldMk cId="3724327013" sldId="278"/>
        </pc:sldMkLst>
        <pc:spChg chg="mod">
          <ac:chgData name="Gerhard Walser" userId="92b88e31a3275e3f" providerId="LiveId" clId="{6D1B8099-610E-4EB4-A333-A0C0A41F5D4C}" dt="2022-04-27T13:31:49.203" v="116" actId="6549"/>
          <ac:spMkLst>
            <pc:docMk/>
            <pc:sldMk cId="3724327013" sldId="278"/>
            <ac:spMk id="2" creationId="{E867D583-C6CB-40D3-B166-F3977156B250}"/>
          </ac:spMkLst>
        </pc:spChg>
        <pc:picChg chg="add del mod">
          <ac:chgData name="Gerhard Walser" userId="92b88e31a3275e3f" providerId="LiveId" clId="{6D1B8099-610E-4EB4-A333-A0C0A41F5D4C}" dt="2022-04-27T13:28:20.772" v="62" actId="478"/>
          <ac:picMkLst>
            <pc:docMk/>
            <pc:sldMk cId="3724327013" sldId="278"/>
            <ac:picMk id="4" creationId="{F0982FC2-6771-469C-8E80-0B2173AEF290}"/>
          </ac:picMkLst>
        </pc:picChg>
        <pc:picChg chg="add mod">
          <ac:chgData name="Gerhard Walser" userId="92b88e31a3275e3f" providerId="LiveId" clId="{6D1B8099-610E-4EB4-A333-A0C0A41F5D4C}" dt="2022-04-27T13:54:57.588" v="582" actId="14100"/>
          <ac:picMkLst>
            <pc:docMk/>
            <pc:sldMk cId="3724327013" sldId="278"/>
            <ac:picMk id="6" creationId="{536923A9-EED1-4615-88FF-DAC360DE4B9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958E9737-6446-4BBB-8B71-91C74D0145B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86287585-4B0E-482D-A8C7-2762D33AB93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9396" name="Rectangle 4">
            <a:extLst>
              <a:ext uri="{FF2B5EF4-FFF2-40B4-BE49-F238E27FC236}">
                <a16:creationId xmlns:a16="http://schemas.microsoft.com/office/drawing/2014/main" id="{9FDD4DE4-DA43-4911-8598-9E944173CD1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id="{47F461C3-C353-4FAC-B13B-1EB642F0225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2B77399B-F440-44DF-8ABC-1B10772FA08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1B8940C1-34B4-43B0-84E8-64335ABD7D3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D4A933D9-1785-4381-A272-5EEEBFA5C1D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699A80DE-D7A8-41CC-BA40-8E84FF8EF8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870D31ED-A4FE-4E80-B5A7-92CBE41B70C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60422" name="Rectangle 6">
            <a:extLst>
              <a:ext uri="{FF2B5EF4-FFF2-40B4-BE49-F238E27FC236}">
                <a16:creationId xmlns:a16="http://schemas.microsoft.com/office/drawing/2014/main" id="{3DB66B6C-7211-4FA6-99A1-9E2BEAAD9F9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0423" name="Rectangle 7">
            <a:extLst>
              <a:ext uri="{FF2B5EF4-FFF2-40B4-BE49-F238E27FC236}">
                <a16:creationId xmlns:a16="http://schemas.microsoft.com/office/drawing/2014/main" id="{5F978347-B065-41EA-8F1C-09EA01E684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873BA3CE-CB18-4460-92EE-52C97076C763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BD4065F9-6DF0-48C9-9A93-7D9CD46947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7401041-0E9F-4C3F-81C4-4A86FEC379CE}" type="slidenum">
              <a:rPr lang="de-CH" altLang="de-DE"/>
              <a:pPr algn="r" eaLnBrk="1" hangingPunct="1">
                <a:spcBef>
                  <a:spcPct val="0"/>
                </a:spcBef>
              </a:pPr>
              <a:t>1</a:t>
            </a:fld>
            <a:endParaRPr lang="de-CH" altLang="de-DE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263E8153-D1B5-4A4A-823E-23F7C6F2BA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BF116084-48BF-4C96-9394-86090BC39C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CH" altLang="de-DE" dirty="0">
                <a:latin typeface="Arial" panose="020B0604020202020204" pitchFamily="34" charset="0"/>
              </a:rPr>
              <a:t>Bedanken, dass wir kurz zu den Waldtagen was sagen können</a:t>
            </a:r>
          </a:p>
          <a:p>
            <a:pPr marL="0" indent="0" eaLnBrk="1" hangingPunct="1">
              <a:buFontTx/>
              <a:buNone/>
            </a:pPr>
            <a:r>
              <a:rPr lang="de-CH" altLang="de-DE" dirty="0">
                <a:latin typeface="Arial" panose="020B0604020202020204" pitchFamily="34" charset="0"/>
              </a:rPr>
              <a:t>- Zeit für Präsentation ca. 5min (nicht zu lange werden)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Übersichtsplan </a:t>
            </a:r>
            <a:r>
              <a:rPr lang="de-CH" dirty="0" err="1"/>
              <a:t>Brislach</a:t>
            </a:r>
            <a:r>
              <a:rPr lang="de-CH" dirty="0"/>
              <a:t> </a:t>
            </a:r>
            <a:r>
              <a:rPr lang="de-CH" dirty="0" err="1"/>
              <a:t>Schäll-Challmet</a:t>
            </a:r>
            <a:r>
              <a:rPr lang="de-CH" dirty="0"/>
              <a:t> </a:t>
            </a:r>
          </a:p>
          <a:p>
            <a:r>
              <a:rPr lang="de-CH" dirty="0"/>
              <a:t>Rundgang </a:t>
            </a:r>
            <a:r>
              <a:rPr lang="de-CH" dirty="0" err="1"/>
              <a:t>ca</a:t>
            </a:r>
            <a:r>
              <a:rPr lang="de-CH" dirty="0"/>
              <a:t> 3.8km mit </a:t>
            </a:r>
            <a:r>
              <a:rPr lang="de-CH" dirty="0" err="1"/>
              <a:t>ca</a:t>
            </a:r>
            <a:r>
              <a:rPr lang="de-CH" dirty="0"/>
              <a:t> 30 Posten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A3CE-CB18-4460-92EE-52C97076C763}" type="slidenum">
              <a:rPr lang="de-CH" altLang="de-DE" smtClean="0"/>
              <a:pPr/>
              <a:t>2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68897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58C159F-8617-4E4D-96D5-45A915669E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338D52-35C2-43AC-8C1C-65274B18587A}" type="slidenum">
              <a:rPr lang="de-CH" altLang="de-DE"/>
              <a:pPr algn="r" eaLnBrk="1" hangingPunct="1">
                <a:spcBef>
                  <a:spcPct val="0"/>
                </a:spcBef>
              </a:pPr>
              <a:t>3</a:t>
            </a:fld>
            <a:endParaRPr lang="de-CH" altLang="de-DE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5B580EB-332D-47DD-8E27-5612223873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D16145E-22D4-4DA9-8129-FD5CD71B0E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Unsere Mission als Förster und Waldbewirtschafter, aber auch als Waldbesitzer!!</a:t>
            </a:r>
          </a:p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Mit den Waldtagen zeigen wir der Bevölkerung, wie wir dieses Mission umsetzten (Leistungsshow)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89D1009B-93E6-4C9E-9534-6F49B999F6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EAC2942-B961-48D9-A86C-EF76D065EA96}" type="slidenum">
              <a:rPr lang="de-CH" altLang="de-DE"/>
              <a:pPr algn="r" eaLnBrk="1" hangingPunct="1">
                <a:spcBef>
                  <a:spcPct val="0"/>
                </a:spcBef>
              </a:pPr>
              <a:t>4</a:t>
            </a:fld>
            <a:endParaRPr lang="de-CH" altLang="de-DE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DD9D30A-B2F5-454C-8B69-8BFDC15B75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9B93B06C-E81A-44A7-BBEE-4DF13FA211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r>
              <a:rPr lang="de-CH" altLang="de-DE" dirty="0">
                <a:latin typeface="Arial" panose="020B0604020202020204" pitchFamily="34" charset="0"/>
              </a:rPr>
              <a:t>Bevölkerung steigt, Bedeutung des Wald als intakte Erholungszone steigt &gt; </a:t>
            </a:r>
            <a:r>
              <a:rPr lang="de-CH" altLang="de-DE" dirty="0" err="1">
                <a:latin typeface="Arial" panose="020B0604020202020204" pitchFamily="34" charset="0"/>
              </a:rPr>
              <a:t>Bsp</a:t>
            </a:r>
            <a:r>
              <a:rPr lang="de-CH" altLang="de-DE" dirty="0">
                <a:latin typeface="Arial" panose="020B0604020202020204" pitchFamily="34" charset="0"/>
              </a:rPr>
              <a:t> Corona</a:t>
            </a:r>
          </a:p>
          <a:p>
            <a:pPr marL="171450" indent="-171450" eaLnBrk="1" hangingPunct="1">
              <a:buFontTx/>
              <a:buChar char="-"/>
            </a:pPr>
            <a:r>
              <a:rPr lang="de-CH" altLang="de-DE" dirty="0">
                <a:latin typeface="Arial" panose="020B0604020202020204" pitchFamily="34" charset="0"/>
              </a:rPr>
              <a:t>Wald ist im Fokus unterschiedlichster Interessengruppen (Naturschutz, Erholung, Nutzung, Schutz)</a:t>
            </a:r>
          </a:p>
          <a:p>
            <a:pPr marL="171450" indent="-171450" eaLnBrk="1" hangingPunct="1">
              <a:buFontTx/>
              <a:buChar char="-"/>
            </a:pPr>
            <a:r>
              <a:rPr lang="de-CH" altLang="de-DE" dirty="0">
                <a:latin typeface="Arial" panose="020B0604020202020204" pitchFamily="34" charset="0"/>
              </a:rPr>
              <a:t>Aufzeigen der Vielfalt durch das präsent sein vieler Anspruchsgruppen (Waldbesitzer, Forstbetriebe, Säger, Naturschutzverbände, Amt für Wald, Fachstellen WSL usw.)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F200B727-3921-41B8-958C-FAEED98465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727C086-880F-44DD-B787-30FFE2AA841A}" type="slidenum">
              <a:rPr lang="de-CH" altLang="de-DE"/>
              <a:pPr algn="r" eaLnBrk="1" hangingPunct="1">
                <a:spcBef>
                  <a:spcPct val="0"/>
                </a:spcBef>
              </a:pPr>
              <a:t>5</a:t>
            </a:fld>
            <a:endParaRPr lang="de-CH" altLang="de-DE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9FF8E70B-FC24-4984-94D8-1F81CE3AB2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D00772AD-5AD7-4326-95EC-997165160D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Waldpflege ist Nutzung</a:t>
            </a:r>
          </a:p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Wald bleibt auch künftig WICHTIG für die verschiedensten Ansprüche</a:t>
            </a:r>
          </a:p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Wandel = Klima, </a:t>
            </a:r>
            <a:r>
              <a:rPr lang="de-CH" altLang="de-DE" dirty="0" err="1">
                <a:latin typeface="Arial" panose="020B0604020202020204" pitchFamily="34" charset="0"/>
              </a:rPr>
              <a:t>Neobioten</a:t>
            </a:r>
            <a:r>
              <a:rPr lang="de-CH" altLang="de-DE" dirty="0">
                <a:latin typeface="Arial" panose="020B0604020202020204" pitchFamily="34" charset="0"/>
              </a:rPr>
              <a:t>, Pandemie, Krankheiten </a:t>
            </a:r>
          </a:p>
          <a:p>
            <a:pPr eaLnBrk="1" hangingPunct="1"/>
            <a:r>
              <a:rPr lang="de-CH" altLang="de-DE" dirty="0">
                <a:latin typeface="Arial" panose="020B0604020202020204" pitchFamily="34" charset="0"/>
              </a:rPr>
              <a:t>Forstpersonal und Waldeigentümer sind bereit!!!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Erstmals im Laufental </a:t>
            </a:r>
            <a:r>
              <a:rPr lang="de-CH"/>
              <a:t>seit Kantonswechsel 1994</a:t>
            </a:r>
          </a:p>
          <a:p>
            <a:r>
              <a:rPr lang="de-CH"/>
              <a:t>Voraussichtliches </a:t>
            </a:r>
            <a:r>
              <a:rPr lang="de-CH" dirty="0"/>
              <a:t>Programm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A3CE-CB18-4460-92EE-52C97076C763}" type="slidenum">
              <a:rPr lang="de-CH" altLang="de-DE" smtClean="0"/>
              <a:pPr/>
              <a:t>6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105191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/>
              <a:t>Support, sei das bei Mund- zu Mund Propaganda, als Sponsor, Helfer usw.</a:t>
            </a:r>
          </a:p>
          <a:p>
            <a:pPr marL="171450" indent="-171450">
              <a:buFontTx/>
              <a:buChar char="-"/>
            </a:pPr>
            <a:r>
              <a:rPr lang="de-CH" dirty="0"/>
              <a:t>Zusammenarbeit mit Verband für uns sehr wichtig</a:t>
            </a:r>
          </a:p>
          <a:p>
            <a:pPr marL="171450" indent="-171450">
              <a:buFontTx/>
              <a:buChar char="-"/>
            </a:pPr>
            <a:r>
              <a:rPr lang="de-CH" dirty="0"/>
              <a:t>«Ihre Angestellten» machen zusammen mit Ihnen beste Werbung für den Wald!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BA3CE-CB18-4460-92EE-52C97076C763}" type="slidenum">
              <a:rPr lang="de-CH" altLang="de-DE" smtClean="0"/>
              <a:pPr/>
              <a:t>7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35520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7C8EE37-1F9A-45AF-8BF3-69A60B2F89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FE86A16-E90C-4502-AFF3-760C039855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DAE8A7-8C55-4967-A491-0B77C592F8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9AF41-65ED-4C33-BD0F-9CD8EF9460E3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1426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99B13E-2917-4883-896C-3773D9DC36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A2BCD9-3491-4B69-8B56-7858A897FC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9A4689D-891F-41D9-94DA-5BDBF0A17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E72612-244D-4727-A1C9-E4C8932AC747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75028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9713" y="1557338"/>
            <a:ext cx="1943100" cy="45354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55650" y="1557338"/>
            <a:ext cx="5681663" cy="453548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E3171F2-B0ED-463E-B07C-9BD319F330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F0E0A1-20CC-4359-823D-8ACFDB2C1A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49D5BC1-4A41-44D3-852F-1FB387DD3B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35D0C0-AF9A-43AE-9A4B-D39035C482D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8064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1557338"/>
            <a:ext cx="7772400" cy="711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60413" y="2562225"/>
            <a:ext cx="3810000" cy="353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22813" y="2562225"/>
            <a:ext cx="3810000" cy="353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53E23-4D87-4934-A66B-4E722CBF6F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4022FE-6DA7-49AF-9833-49A2AD3C0F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51E01F-074E-4C14-8A05-4E95EB5667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07FFB-C4EE-4069-AB21-C0BE39FB6782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3943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26E4FC2-08B1-44A7-ABFA-177D80A889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BA1077-D396-4B96-ABDB-0205B7B9BA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C475A00-CE7C-4A65-823C-69D2B34D5E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469A9E-D88C-4DBA-801A-A91EE8D9A66D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05724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C75B9D-685F-40AD-8E41-538DAB4505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3EB575-9199-4CAF-AD07-60A6213957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0F4D47C-B63D-4285-AF58-6027ED4D6A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AA719C-A866-4487-BE2B-30B6EDAED0A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82475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0413" y="2562225"/>
            <a:ext cx="3810000" cy="353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22813" y="2562225"/>
            <a:ext cx="3810000" cy="353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37E30D-3BBA-4CA3-9C46-40436F0ED1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D510ED-2FE1-4F13-99E6-A797FD12ED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3FB210-B596-47E2-8DE1-AC0D7A405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4603F-23AC-417D-81A6-4B2729381C36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78901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7825" cy="92211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DC4033E-99A6-4C1D-AC72-41C16D13F3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5654367-264F-4DCC-AFB6-A3D2164A6F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C017A89-77B2-4ABD-87AD-711291A7AF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3935F9-23BC-4FA2-AE43-F1F4141107B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1924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F763B8A-0C2C-4AD7-8248-5F41B0845C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26B1B8C-D90E-4587-8788-747C7C29D8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48B9716-4E3E-443B-9D2D-64A2AB2999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449ED-A1DD-42FD-A6A9-C98FACDBA3D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3924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44BD469-6918-45BD-A3C2-DCF8B335B7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51DCE82-3806-4ED2-AAC9-1620C289B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DA87F89-212A-4B0B-B1D6-BBBF9C5A0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95445-65C1-4807-AB61-DD6A2B79FBD1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051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B512CF-0208-4C58-8E4A-A119EC87D4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FDB2A-279D-4A6E-9099-C3EE651112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EC8F22-3930-411A-9B8E-0F6D8116CB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0105B0-836E-43C8-83DC-C0A797C9E7B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83774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EF5064-30D7-4630-AE2D-21E0BCA57A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75336-675A-4A33-A30D-3EC7FF40DC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4B710-831F-4211-B1F3-3D3C2A1226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06648-8E20-434A-9318-C5EF7051B74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68480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7D55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6A593DB-83FD-4B07-950A-9A766B602C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557338"/>
            <a:ext cx="77724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 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05FF894-24EE-4BEF-9328-E0AC09650F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2562225"/>
            <a:ext cx="7772400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Erste Ebene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8312291-1987-47D0-AF47-FDA68AFDDE0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DC9F142-6570-4AE2-B783-BB2026DDBA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AEF110EB-0409-4D6C-9DF0-A4B43795EA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D87373D9-3E84-45DC-9133-D4D9499654AF}" type="slidenum">
              <a:rPr lang="de-CH" altLang="de-DE"/>
              <a:pPr/>
              <a:t>‹Nr.›</a:t>
            </a:fld>
            <a:endParaRPr lang="de-CH" altLang="de-DE"/>
          </a:p>
        </p:txBody>
      </p:sp>
      <p:grpSp>
        <p:nvGrpSpPr>
          <p:cNvPr id="1031" name="Group 10">
            <a:extLst>
              <a:ext uri="{FF2B5EF4-FFF2-40B4-BE49-F238E27FC236}">
                <a16:creationId xmlns:a16="http://schemas.microsoft.com/office/drawing/2014/main" id="{4615E95A-D8BC-48E5-ABBF-37B6C32AAC8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05000" cy="1086253"/>
            <a:chOff x="22" y="119"/>
            <a:chExt cx="1500" cy="936"/>
          </a:xfrm>
        </p:grpSpPr>
        <p:pic>
          <p:nvPicPr>
            <p:cNvPr id="1034" name="Picture 7" descr="top_logo1">
              <a:extLst>
                <a:ext uri="{FF2B5EF4-FFF2-40B4-BE49-F238E27FC236}">
                  <a16:creationId xmlns:a16="http://schemas.microsoft.com/office/drawing/2014/main" id="{9A8714AE-7E38-4B44-B1C1-95C1FE8D0A3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119"/>
              <a:ext cx="1500" cy="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9" descr="top_logo2">
              <a:extLst>
                <a:ext uri="{FF2B5EF4-FFF2-40B4-BE49-F238E27FC236}">
                  <a16:creationId xmlns:a16="http://schemas.microsoft.com/office/drawing/2014/main" id="{DE9E540D-896A-4BBA-8682-68AAE062A5A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719"/>
              <a:ext cx="150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84F3DCCF-E29C-4F6A-8DB0-609D3FFD66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52400"/>
            <a:ext cx="2448647" cy="89023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7310AD1-76F6-4CA0-9D15-2561740A64B9}"/>
              </a:ext>
            </a:extLst>
          </p:cNvPr>
          <p:cNvSpPr txBox="1"/>
          <p:nvPr userDrawn="1"/>
        </p:nvSpPr>
        <p:spPr>
          <a:xfrm>
            <a:off x="2771800" y="18234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/>
              <a:t>Waldtage 2023</a:t>
            </a:r>
          </a:p>
          <a:p>
            <a:r>
              <a:rPr lang="de-CH" sz="2000" b="1" dirty="0"/>
              <a:t>21.9.- 24.9.2023, </a:t>
            </a:r>
            <a:r>
              <a:rPr lang="de-CH" sz="2000" b="1" dirty="0" err="1"/>
              <a:t>Brislach</a:t>
            </a:r>
            <a:endParaRPr lang="de-CH" sz="20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>
            <a:extLst>
              <a:ext uri="{FF2B5EF4-FFF2-40B4-BE49-F238E27FC236}">
                <a16:creationId xmlns:a16="http://schemas.microsoft.com/office/drawing/2014/main" id="{75017C24-1856-4B71-A4FC-D585CEF79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916832"/>
            <a:ext cx="7920037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CH" altLang="de-DE" sz="4400" b="1" dirty="0">
                <a:solidFill>
                  <a:schemeClr val="tx2"/>
                </a:solidFill>
              </a:rPr>
              <a:t>Waldtage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CH" altLang="de-DE" sz="3600" dirty="0">
                <a:solidFill>
                  <a:schemeClr val="tx2"/>
                </a:solidFill>
              </a:rPr>
              <a:t>21.-24. September 2023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CH" altLang="de-DE" sz="3600" dirty="0" err="1">
                <a:solidFill>
                  <a:schemeClr val="tx2"/>
                </a:solidFill>
              </a:rPr>
              <a:t>Brislach</a:t>
            </a:r>
            <a:endParaRPr lang="de-CH" altLang="de-DE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de-CH" altLang="de-DE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CH" altLang="de-DE" sz="3600" dirty="0">
                <a:solidFill>
                  <a:schemeClr val="tx2"/>
                </a:solidFill>
              </a:rPr>
              <a:t>Leitthema: </a:t>
            </a:r>
            <a:r>
              <a:rPr lang="de-CH" altLang="de-DE" sz="3600" b="1" dirty="0">
                <a:solidFill>
                  <a:schemeClr val="tx2"/>
                </a:solidFill>
              </a:rPr>
              <a:t>Wald im Wandel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67D583-C6CB-40D3-B166-F3977156B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Übersichtsplan</a:t>
            </a:r>
          </a:p>
        </p:txBody>
      </p:sp>
      <p:pic>
        <p:nvPicPr>
          <p:cNvPr id="6" name="Grafik 5" descr="Ein Bild, das Karte enthält.&#10;&#10;Automatisch generierte Beschreibung">
            <a:extLst>
              <a:ext uri="{FF2B5EF4-FFF2-40B4-BE49-F238E27FC236}">
                <a16:creationId xmlns:a16="http://schemas.microsoft.com/office/drawing/2014/main" id="{536923A9-EED1-4615-88FF-DAC360DE4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68537"/>
            <a:ext cx="3888432" cy="439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32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48B865B9-B589-4D3A-A14D-C21EF440B6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844824"/>
            <a:ext cx="7772400" cy="3530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CH" altLang="de-DE" dirty="0"/>
              <a:t>«Die nachhaltige Entwicklung des Lebensraumes Wald ist die Grundlage dafür, dass künftige Generationen weiterhin uneingeschränkt von sämtlichen intakten Waldfunktionen profitieren können. </a:t>
            </a:r>
          </a:p>
          <a:p>
            <a:pPr marL="0" indent="0" eaLnBrk="1" hangingPunct="1">
              <a:buNone/>
            </a:pPr>
            <a:r>
              <a:rPr lang="de-CH" altLang="de-DE" dirty="0"/>
              <a:t>Wir setzen uns dafür ein!»</a:t>
            </a:r>
          </a:p>
          <a:p>
            <a:pPr eaLnBrk="1" hangingPunct="1"/>
            <a:endParaRPr lang="de-DE" altLang="de-DE" dirty="0"/>
          </a:p>
          <a:p>
            <a:pPr eaLnBrk="1" hangingPunct="1"/>
            <a:endParaRPr lang="de-DE" alt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7426608-5E83-4E68-A8E0-97FFD4C71B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b="1" dirty="0"/>
              <a:t>Warum sind Waldtage nötig?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7DC03D6-9F08-4976-B74D-DD35AF7F4F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0413" y="2408350"/>
            <a:ext cx="4171627" cy="411699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altLang="de-DE" sz="2400" dirty="0"/>
              <a:t>Anforderungen an den Wald </a:t>
            </a:r>
            <a:r>
              <a:rPr lang="de-DE" altLang="de-DE" sz="1600" dirty="0"/>
              <a:t>(und seine Besitzer/ Bewirtschafter) </a:t>
            </a:r>
            <a:r>
              <a:rPr lang="de-DE" altLang="de-DE" sz="2400" dirty="0"/>
              <a:t>steigen</a:t>
            </a:r>
          </a:p>
          <a:p>
            <a:pPr eaLnBrk="1" hangingPunct="1">
              <a:lnSpc>
                <a:spcPct val="90000"/>
              </a:lnSpc>
            </a:pPr>
            <a:r>
              <a:rPr lang="de-DE" altLang="de-DE" sz="2400" dirty="0"/>
              <a:t>Die vielfältigen Ansprüche an den Wald &amp; die Herausforderungen im Wald werden eindrücklich vermittelt </a:t>
            </a:r>
          </a:p>
          <a:p>
            <a:pPr eaLnBrk="1" hangingPunct="1">
              <a:lnSpc>
                <a:spcPct val="90000"/>
              </a:lnSpc>
            </a:pPr>
            <a:r>
              <a:rPr lang="de-DE" altLang="de-DE" sz="2400" dirty="0"/>
              <a:t>Die Aufklärung der Bevölkerung ist notwendig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de-DE" altLang="de-DE" sz="2400" dirty="0"/>
          </a:p>
        </p:txBody>
      </p:sp>
      <p:pic>
        <p:nvPicPr>
          <p:cNvPr id="6" name="Grafik 5" descr="Ein Bild, das Baum, draußen, Holz, Pflanze enthält.&#10;&#10;Automatisch generierte Beschreibung">
            <a:extLst>
              <a:ext uri="{FF2B5EF4-FFF2-40B4-BE49-F238E27FC236}">
                <a16:creationId xmlns:a16="http://schemas.microsoft.com/office/drawing/2014/main" id="{FB568669-45D5-4105-857B-86C1BE19E1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08350"/>
            <a:ext cx="3307978" cy="4116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4CADA8D-2DD5-4542-A2EF-7C3B7C58E1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162073"/>
            <a:ext cx="7772400" cy="711200"/>
          </a:xfrm>
        </p:spPr>
        <p:txBody>
          <a:bodyPr/>
          <a:lstStyle/>
          <a:p>
            <a:pPr eaLnBrk="1" hangingPunct="1"/>
            <a:r>
              <a:rPr lang="de-CH" altLang="de-DE" b="1" dirty="0"/>
              <a:t>Ziele</a:t>
            </a:r>
            <a:endParaRPr lang="de-DE" altLang="de-DE" b="1" dirty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74E5AD4-6854-4C7D-82FF-A743E348472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16706"/>
            <a:ext cx="4464421" cy="4564622"/>
          </a:xfrm>
        </p:spPr>
        <p:txBody>
          <a:bodyPr/>
          <a:lstStyle/>
          <a:p>
            <a:pPr eaLnBrk="1" hangingPunct="1"/>
            <a:r>
              <a:rPr lang="de-DE" altLang="de-DE" sz="2000" dirty="0"/>
              <a:t>Förderung der Akzeptanz für nachhaltige Waldpflege und Holznutzung</a:t>
            </a:r>
          </a:p>
          <a:p>
            <a:pPr eaLnBrk="1" hangingPunct="1"/>
            <a:r>
              <a:rPr lang="de-DE" altLang="de-DE" sz="2000" dirty="0"/>
              <a:t>Das Bewusstsein der sozialen, ökologischen und ökonomischen Bedeutung des Waldes fördern</a:t>
            </a:r>
          </a:p>
          <a:p>
            <a:pPr eaLnBrk="1" hangingPunct="1"/>
            <a:r>
              <a:rPr lang="de-DE" altLang="de-DE" sz="2000"/>
              <a:t>Fachliche Information </a:t>
            </a:r>
            <a:r>
              <a:rPr lang="de-DE" altLang="de-DE" sz="2000" dirty="0"/>
              <a:t>über die Waldbewirtschaftung im Wandel der Zeit!</a:t>
            </a:r>
          </a:p>
          <a:p>
            <a:pPr eaLnBrk="1" hangingPunct="1"/>
            <a:r>
              <a:rPr lang="de-DE" altLang="de-DE" sz="2000" dirty="0"/>
              <a:t>Die fachliche Kompetenz der Waldeigentümer und Forstbetriebe unter Beweis stellen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781B528-A594-4667-8E38-CE64D118B0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527906"/>
            <a:ext cx="3888083" cy="259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250B8E2-E8C5-4693-979A-C4E1AD298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1484784"/>
            <a:ext cx="7772400" cy="711200"/>
          </a:xfrm>
        </p:spPr>
        <p:txBody>
          <a:bodyPr/>
          <a:lstStyle/>
          <a:p>
            <a:pPr eaLnBrk="1" hangingPunct="1"/>
            <a:r>
              <a:rPr lang="de-CH" altLang="de-DE" b="1" dirty="0"/>
              <a:t>Was ist geplant?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AB8506B-83B2-47E3-A8B6-ADE65821AD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2492896"/>
            <a:ext cx="7772400" cy="381900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altLang="de-DE" sz="2800" dirty="0"/>
              <a:t>Waldtage finden in </a:t>
            </a:r>
            <a:r>
              <a:rPr lang="de-DE" altLang="de-DE" sz="2800" dirty="0" err="1"/>
              <a:t>Brislach</a:t>
            </a:r>
            <a:r>
              <a:rPr lang="de-DE" altLang="de-DE" sz="2800" dirty="0"/>
              <a:t> statt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de-DE" altLang="de-DE" sz="2800" dirty="0"/>
          </a:p>
          <a:p>
            <a:pPr eaLnBrk="1" hangingPunct="1">
              <a:lnSpc>
                <a:spcPct val="80000"/>
              </a:lnSpc>
            </a:pPr>
            <a:r>
              <a:rPr lang="de-DE" altLang="de-DE" sz="2800" dirty="0"/>
              <a:t>Kernstück bildet der Rundgang mit verschiedenen Attraktionen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de-DE" altLang="de-DE" sz="2800" dirty="0"/>
          </a:p>
          <a:p>
            <a:pPr eaLnBrk="1" hangingPunct="1">
              <a:lnSpc>
                <a:spcPct val="80000"/>
              </a:lnSpc>
            </a:pPr>
            <a:r>
              <a:rPr lang="de-DE" altLang="de-DE" sz="2800" dirty="0"/>
              <a:t>Donnerstag, Freitag primär Schulen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de-DE" altLang="de-DE" sz="1600" dirty="0"/>
          </a:p>
          <a:p>
            <a:pPr eaLnBrk="1" hangingPunct="1">
              <a:lnSpc>
                <a:spcPct val="80000"/>
              </a:lnSpc>
            </a:pPr>
            <a:r>
              <a:rPr lang="de-DE" altLang="de-DE" sz="2800"/>
              <a:t>Samstag/Sonntag </a:t>
            </a:r>
            <a:r>
              <a:rPr lang="de-DE" altLang="de-DE" sz="2800" dirty="0"/>
              <a:t>für Bevölkerung, Festwirtschaft, Ausstellungsbereich, Behördenwettkampf usw.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de-DE" altLang="de-DE" sz="2800" dirty="0"/>
          </a:p>
          <a:p>
            <a:pPr eaLnBrk="1" hangingPunct="1">
              <a:lnSpc>
                <a:spcPct val="80000"/>
              </a:lnSpc>
            </a:pPr>
            <a:endParaRPr lang="de-DE" altLang="de-DE" sz="2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CH" alt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42DC30D-1570-41F4-A081-B73F1FE93E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576" y="1556792"/>
            <a:ext cx="7772400" cy="711200"/>
          </a:xfrm>
        </p:spPr>
        <p:txBody>
          <a:bodyPr/>
          <a:lstStyle/>
          <a:p>
            <a:pPr eaLnBrk="1" hangingPunct="1"/>
            <a:r>
              <a:rPr lang="de-CH" altLang="de-DE" b="1" dirty="0"/>
              <a:t>Warum sind wir heute hier?</a:t>
            </a:r>
          </a:p>
        </p:txBody>
      </p:sp>
      <p:sp>
        <p:nvSpPr>
          <p:cNvPr id="7171" name="Rectangle 4">
            <a:extLst>
              <a:ext uri="{FF2B5EF4-FFF2-40B4-BE49-F238E27FC236}">
                <a16:creationId xmlns:a16="http://schemas.microsoft.com/office/drawing/2014/main" id="{889A3DA8-7267-45A0-BED8-20D9870CA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196" y="3452228"/>
            <a:ext cx="78486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b="1" dirty="0">
                <a:solidFill>
                  <a:schemeClr val="tx2"/>
                </a:solidFill>
              </a:rPr>
              <a:t>Danke für die Unterstützung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b="1" dirty="0">
                <a:solidFill>
                  <a:schemeClr val="tx2"/>
                </a:solidFill>
              </a:rPr>
              <a:t>Ihre Förster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DC036CF-6825-49A7-A396-72BD11FAE859}"/>
              </a:ext>
            </a:extLst>
          </p:cNvPr>
          <p:cNvSpPr txBox="1"/>
          <p:nvPr/>
        </p:nvSpPr>
        <p:spPr>
          <a:xfrm>
            <a:off x="2129516" y="2203941"/>
            <a:ext cx="5265352" cy="1335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de-CH" sz="2400" b="1" dirty="0">
                <a:solidFill>
                  <a:schemeClr val="tx1"/>
                </a:solidFill>
                <a:latin typeface="+mn-lt"/>
              </a:rPr>
              <a:t>Wir benötigen Ihren Support!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CH" sz="2400" dirty="0">
              <a:solidFill>
                <a:schemeClr val="tx1"/>
              </a:solidFill>
              <a:latin typeface="+mn-lt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de-CH" sz="2800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C8120FA-3FB0-47B3-8C24-1818C05DAE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126" y="2708920"/>
            <a:ext cx="421774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4" grpId="0"/>
    </p:bldLst>
  </p:timing>
</p:sld>
</file>

<file path=ppt/theme/theme1.xml><?xml version="1.0" encoding="utf-8"?>
<a:theme xmlns:a="http://schemas.openxmlformats.org/drawingml/2006/main" name="hellblau">
  <a:themeElements>
    <a:clrScheme name="hellblau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ellbla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ellblau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llblau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llblau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llblau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llblau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llblau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llblau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hellblau</Template>
  <TotalTime>0</TotalTime>
  <Words>368</Words>
  <Application>Microsoft Office PowerPoint</Application>
  <PresentationFormat>Bildschirmpräsentation (4:3)</PresentationFormat>
  <Paragraphs>59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Verdana</vt:lpstr>
      <vt:lpstr>hellblau</vt:lpstr>
      <vt:lpstr>PowerPoint-Präsentation</vt:lpstr>
      <vt:lpstr>Übersichtsplan</vt:lpstr>
      <vt:lpstr>PowerPoint-Präsentation</vt:lpstr>
      <vt:lpstr>Warum sind Waldtage nötig?</vt:lpstr>
      <vt:lpstr>Ziele</vt:lpstr>
      <vt:lpstr>Was ist geplant?</vt:lpstr>
      <vt:lpstr>Warum sind wir heute hier?</vt:lpstr>
    </vt:vector>
  </TitlesOfParts>
  <Company>Forstamt beider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Res Guggisberg</dc:creator>
  <cp:lastModifiedBy>Gerhard Walser</cp:lastModifiedBy>
  <cp:revision>66</cp:revision>
  <dcterms:created xsi:type="dcterms:W3CDTF">2006-10-09T08:40:13Z</dcterms:created>
  <dcterms:modified xsi:type="dcterms:W3CDTF">2022-04-27T14:20:11Z</dcterms:modified>
</cp:coreProperties>
</file>